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425" r:id="rId4"/>
    <p:sldId id="372" r:id="rId5"/>
    <p:sldId id="426" r:id="rId6"/>
    <p:sldId id="439" r:id="rId7"/>
    <p:sldId id="429" r:id="rId8"/>
    <p:sldId id="432" r:id="rId9"/>
    <p:sldId id="435" r:id="rId10"/>
    <p:sldId id="436" r:id="rId11"/>
    <p:sldId id="437" r:id="rId12"/>
    <p:sldId id="283" r:id="rId13"/>
    <p:sldId id="441" r:id="rId14"/>
    <p:sldId id="442" r:id="rId15"/>
    <p:sldId id="443" r:id="rId16"/>
    <p:sldId id="445" r:id="rId17"/>
    <p:sldId id="447" r:id="rId18"/>
    <p:sldId id="448" r:id="rId19"/>
    <p:sldId id="330" r:id="rId20"/>
    <p:sldId id="356" r:id="rId21"/>
    <p:sldId id="414" r:id="rId22"/>
    <p:sldId id="846" r:id="rId23"/>
    <p:sldId id="406" r:id="rId24"/>
    <p:sldId id="257" r:id="rId25"/>
    <p:sldId id="849" r:id="rId26"/>
    <p:sldId id="850" r:id="rId27"/>
    <p:sldId id="427" r:id="rId28"/>
    <p:sldId id="431" r:id="rId29"/>
    <p:sldId id="438" r:id="rId30"/>
    <p:sldId id="446" r:id="rId31"/>
    <p:sldId id="4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osh Abhishek" userId="576ba7567beff77f" providerId="LiveId" clId="{FDDEFF2C-A03C-46D9-92D6-556D2475303A}"/>
    <pc:docChg chg="custSel delSld modSld">
      <pc:chgData name="Ghosh Abhishek" userId="576ba7567beff77f" providerId="LiveId" clId="{FDDEFF2C-A03C-46D9-92D6-556D2475303A}" dt="2021-10-18T11:54:56.418" v="687" actId="20577"/>
      <pc:docMkLst>
        <pc:docMk/>
      </pc:docMkLst>
      <pc:sldChg chg="modSp mod modAnim">
        <pc:chgData name="Ghosh Abhishek" userId="576ba7567beff77f" providerId="LiveId" clId="{FDDEFF2C-A03C-46D9-92D6-556D2475303A}" dt="2021-10-16T03:15:34.689" v="469" actId="20577"/>
        <pc:sldMkLst>
          <pc:docMk/>
          <pc:sldMk cId="2930346672" sldId="330"/>
        </pc:sldMkLst>
        <pc:spChg chg="mod">
          <ac:chgData name="Ghosh Abhishek" userId="576ba7567beff77f" providerId="LiveId" clId="{FDDEFF2C-A03C-46D9-92D6-556D2475303A}" dt="2021-10-16T03:15:34.689" v="469" actId="20577"/>
          <ac:spMkLst>
            <pc:docMk/>
            <pc:sldMk cId="2930346672" sldId="330"/>
            <ac:spMk id="6" creationId="{00000000-0000-0000-0000-000000000000}"/>
          </ac:spMkLst>
        </pc:spChg>
        <pc:picChg chg="mod">
          <ac:chgData name="Ghosh Abhishek" userId="576ba7567beff77f" providerId="LiveId" clId="{FDDEFF2C-A03C-46D9-92D6-556D2475303A}" dt="2021-10-16T03:12:04.984" v="188" actId="1076"/>
          <ac:picMkLst>
            <pc:docMk/>
            <pc:sldMk cId="2930346672" sldId="330"/>
            <ac:picMk id="77827" creationId="{00000000-0000-0000-0000-000000000000}"/>
          </ac:picMkLst>
        </pc:picChg>
      </pc:sldChg>
      <pc:sldChg chg="addSp modSp mod modAnim">
        <pc:chgData name="Ghosh Abhishek" userId="576ba7567beff77f" providerId="LiveId" clId="{FDDEFF2C-A03C-46D9-92D6-556D2475303A}" dt="2021-10-18T11:46:52.155" v="685" actId="14100"/>
        <pc:sldMkLst>
          <pc:docMk/>
          <pc:sldMk cId="4020846482" sldId="429"/>
        </pc:sldMkLst>
        <pc:spChg chg="add mod">
          <ac:chgData name="Ghosh Abhishek" userId="576ba7567beff77f" providerId="LiveId" clId="{FDDEFF2C-A03C-46D9-92D6-556D2475303A}" dt="2021-10-18T11:46:52.155" v="685" actId="14100"/>
          <ac:spMkLst>
            <pc:docMk/>
            <pc:sldMk cId="4020846482" sldId="429"/>
            <ac:spMk id="2" creationId="{963FC9B9-95FE-4042-B6CE-555E0B397EAA}"/>
          </ac:spMkLst>
        </pc:spChg>
      </pc:sldChg>
      <pc:sldChg chg="modSp">
        <pc:chgData name="Ghosh Abhishek" userId="576ba7567beff77f" providerId="LiveId" clId="{FDDEFF2C-A03C-46D9-92D6-556D2475303A}" dt="2021-10-18T11:51:03.712" v="686" actId="20577"/>
        <pc:sldMkLst>
          <pc:docMk/>
          <pc:sldMk cId="3330462841" sldId="435"/>
        </pc:sldMkLst>
        <pc:spChg chg="mod">
          <ac:chgData name="Ghosh Abhishek" userId="576ba7567beff77f" providerId="LiveId" clId="{FDDEFF2C-A03C-46D9-92D6-556D2475303A}" dt="2021-10-18T11:51:03.712" v="686" actId="20577"/>
          <ac:spMkLst>
            <pc:docMk/>
            <pc:sldMk cId="3330462841" sldId="435"/>
            <ac:spMk id="10" creationId="{6E7BBF71-A717-45F7-ACB5-14B3616C6252}"/>
          </ac:spMkLst>
        </pc:spChg>
      </pc:sldChg>
      <pc:sldChg chg="modSp">
        <pc:chgData name="Ghosh Abhishek" userId="576ba7567beff77f" providerId="LiveId" clId="{FDDEFF2C-A03C-46D9-92D6-556D2475303A}" dt="2021-10-18T11:54:56.418" v="687" actId="20577"/>
        <pc:sldMkLst>
          <pc:docMk/>
          <pc:sldMk cId="549794643" sldId="436"/>
        </pc:sldMkLst>
        <pc:spChg chg="mod">
          <ac:chgData name="Ghosh Abhishek" userId="576ba7567beff77f" providerId="LiveId" clId="{FDDEFF2C-A03C-46D9-92D6-556D2475303A}" dt="2021-10-18T11:54:56.418" v="687" actId="20577"/>
          <ac:spMkLst>
            <pc:docMk/>
            <pc:sldMk cId="549794643" sldId="436"/>
            <ac:spMk id="10" creationId="{6E7BBF71-A717-45F7-ACB5-14B3616C6252}"/>
          </ac:spMkLst>
        </pc:spChg>
      </pc:sldChg>
      <pc:sldChg chg="modSp mod">
        <pc:chgData name="Ghosh Abhishek" userId="576ba7567beff77f" providerId="LiveId" clId="{FDDEFF2C-A03C-46D9-92D6-556D2475303A}" dt="2021-10-16T03:10:41.285" v="187" actId="1076"/>
        <pc:sldMkLst>
          <pc:docMk/>
          <pc:sldMk cId="161599253" sldId="441"/>
        </pc:sldMkLst>
        <pc:spChg chg="mod">
          <ac:chgData name="Ghosh Abhishek" userId="576ba7567beff77f" providerId="LiveId" clId="{FDDEFF2C-A03C-46D9-92D6-556D2475303A}" dt="2021-10-16T03:10:41.285" v="187" actId="1076"/>
          <ac:spMkLst>
            <pc:docMk/>
            <pc:sldMk cId="161599253" sldId="441"/>
            <ac:spMk id="8" creationId="{C13B571F-74EF-4A0B-9B10-211DC0422712}"/>
          </ac:spMkLst>
        </pc:spChg>
      </pc:sldChg>
      <pc:sldChg chg="modSp del mod">
        <pc:chgData name="Ghosh Abhishek" userId="576ba7567beff77f" providerId="LiveId" clId="{FDDEFF2C-A03C-46D9-92D6-556D2475303A}" dt="2021-10-16T04:38:19.613" v="677" actId="47"/>
        <pc:sldMkLst>
          <pc:docMk/>
          <pc:sldMk cId="209610085" sldId="851"/>
        </pc:sldMkLst>
        <pc:spChg chg="mod">
          <ac:chgData name="Ghosh Abhishek" userId="576ba7567beff77f" providerId="LiveId" clId="{FDDEFF2C-A03C-46D9-92D6-556D2475303A}" dt="2021-10-16T03:19:02.625" v="676" actId="120"/>
          <ac:spMkLst>
            <pc:docMk/>
            <pc:sldMk cId="209610085" sldId="851"/>
            <ac:spMk id="2" creationId="{A5A726EC-A331-455D-AE47-ED7615201B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2388-1876-4904-84C8-7DE778CA8338}" type="datetimeFigureOut">
              <a:rPr lang="en-IN" smtClean="0"/>
              <a:t>20-10-2021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B6497-FC67-4BDF-A069-029C1A45DA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3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9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4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1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4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2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01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2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4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3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6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7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2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3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9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05EA0F-86BA-4B54-B52F-CC0333055E5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4CD2F-8D74-44B1-8064-A7D2F451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6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70171"/>
            <a:ext cx="7550331" cy="587829"/>
          </a:xfrm>
          <a:prstGeom prst="rect">
            <a:avLst/>
          </a:prstGeom>
          <a:gradFill flip="none" rotWithShape="1">
            <a:gsLst>
              <a:gs pos="29196">
                <a:srgbClr val="0069F7"/>
              </a:gs>
              <a:gs pos="28000">
                <a:srgbClr val="0066FF"/>
              </a:gs>
              <a:gs pos="7000">
                <a:schemeClr val="bg1">
                  <a:lumMod val="95000"/>
                </a:schemeClr>
              </a:gs>
              <a:gs pos="54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4DBABA0-82EF-4228-A1CB-E19DCB52F4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27" y="6049408"/>
            <a:ext cx="761446" cy="524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05697-0E83-41E5-8D04-99F452F28C27}"/>
              </a:ext>
            </a:extLst>
          </p:cNvPr>
          <p:cNvSpPr txBox="1"/>
          <p:nvPr userDrawn="1"/>
        </p:nvSpPr>
        <p:spPr>
          <a:xfrm>
            <a:off x="6345382" y="6492874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Career to Life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A276-410E-48B8-B2EC-96E2C6F56495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C2FE-3C55-4F00-90FA-32690D103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77781/PDF/377781eng.pdf.mult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601119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GB" b="1" i="1" dirty="0"/>
              <a:t>Presented by</a:t>
            </a:r>
          </a:p>
          <a:p>
            <a:r>
              <a:rPr lang="en-GB" dirty="0"/>
              <a:t>Abhishek Ghosh, Joseph Chakma, Poonam Jain, </a:t>
            </a:r>
          </a:p>
          <a:p>
            <a:r>
              <a:rPr lang="en-GB" dirty="0"/>
              <a:t>Rayan Miranda, Gideon Arulmani </a:t>
            </a:r>
          </a:p>
          <a:p>
            <a:r>
              <a:rPr lang="en-GB" dirty="0"/>
              <a:t>The Promise Community College, Bangalore, India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8FB62-A60A-403A-A6DB-93DBD2C64FF2}"/>
              </a:ext>
            </a:extLst>
          </p:cNvPr>
          <p:cNvSpPr txBox="1"/>
          <p:nvPr/>
        </p:nvSpPr>
        <p:spPr>
          <a:xfrm>
            <a:off x="662473" y="481214"/>
            <a:ext cx="78190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the Cultural Preparedness Process Model for Intervention Development Amongst 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Students: </a:t>
            </a:r>
          </a:p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Report from India and Bangladesh</a:t>
            </a:r>
            <a:endParaRPr lang="en-US" sz="2400" b="0" i="1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BB984-00C4-4823-B5DA-3D03CDC4BB12}"/>
              </a:ext>
            </a:extLst>
          </p:cNvPr>
          <p:cNvSpPr txBox="1"/>
          <p:nvPr/>
        </p:nvSpPr>
        <p:spPr>
          <a:xfrm>
            <a:off x="205272" y="4550735"/>
            <a:ext cx="8733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DISRUPTED FUTURES</a:t>
            </a:r>
          </a:p>
          <a:p>
            <a:pPr algn="ctr"/>
            <a:r>
              <a:rPr lang="en-US" dirty="0"/>
              <a:t>International lessons on how schools can best equip </a:t>
            </a:r>
          </a:p>
          <a:p>
            <a:pPr algn="ctr"/>
            <a:r>
              <a:rPr lang="en-US" dirty="0"/>
              <a:t>students for their working lives</a:t>
            </a:r>
          </a:p>
          <a:p>
            <a:pPr algn="ctr"/>
            <a:r>
              <a:rPr lang="en-US" dirty="0"/>
              <a:t>OECD conference: 27, 28 and 29 October 2021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00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226767" y="2362819"/>
            <a:ext cx="4578993" cy="350865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of children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not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learning activities.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activities are more frequent in families with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parental education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Interestingly,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no material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received more than 1/3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children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in learning at home in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types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families.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186026" y="1561732"/>
            <a:ext cx="87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did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activities? What’s the Difference?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B2681-2756-4998-9EA2-3E32009D7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" t="27445" r="49161" b="2623"/>
          <a:stretch/>
        </p:blipFill>
        <p:spPr>
          <a:xfrm>
            <a:off x="587828" y="2295331"/>
            <a:ext cx="3508311" cy="33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164" y="154899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Promise Foundation. (2020-21). Bangalore.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054" y="237528"/>
            <a:ext cx="8229600" cy="5471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2061" y="2188436"/>
            <a:ext cx="2517377" cy="1368152"/>
            <a:chOff x="457200" y="2708920"/>
            <a:chExt cx="2517377" cy="1368152"/>
          </a:xfrm>
        </p:grpSpPr>
        <p:sp>
          <p:nvSpPr>
            <p:cNvPr id="4" name="Rectangle 3"/>
            <p:cNvSpPr/>
            <p:nvPr/>
          </p:nvSpPr>
          <p:spPr>
            <a:xfrm>
              <a:off x="457200" y="2852936"/>
              <a:ext cx="24586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childhood is  lost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84595" y="2708920"/>
              <a:ext cx="2489982" cy="1368152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1711" y="4080072"/>
            <a:ext cx="2548743" cy="1404156"/>
            <a:chOff x="3372072" y="2384884"/>
            <a:chExt cx="2548743" cy="1404156"/>
          </a:xfrm>
        </p:grpSpPr>
        <p:sp>
          <p:nvSpPr>
            <p:cNvPr id="10" name="Rectangle 9"/>
            <p:cNvSpPr/>
            <p:nvPr/>
          </p:nvSpPr>
          <p:spPr>
            <a:xfrm>
              <a:off x="3372072" y="2564904"/>
              <a:ext cx="24586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have not learned anything this year</a:t>
              </a: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430833" y="2384884"/>
              <a:ext cx="2489982" cy="1404156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24224" y="2116539"/>
            <a:ext cx="2493430" cy="1511945"/>
            <a:chOff x="6054559" y="2133079"/>
            <a:chExt cx="2493430" cy="1511945"/>
          </a:xfrm>
        </p:grpSpPr>
        <p:sp>
          <p:nvSpPr>
            <p:cNvPr id="12" name="Rectangle 11"/>
            <p:cNvSpPr/>
            <p:nvPr/>
          </p:nvSpPr>
          <p:spPr>
            <a:xfrm>
              <a:off x="6089373" y="2384884"/>
              <a:ext cx="24586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will not have a good career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54559" y="2133079"/>
              <a:ext cx="2489982" cy="1511945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6378" y="3826701"/>
            <a:ext cx="2489982" cy="1224136"/>
            <a:chOff x="1259632" y="4246044"/>
            <a:chExt cx="2489982" cy="1224136"/>
          </a:xfrm>
        </p:grpSpPr>
        <p:sp>
          <p:nvSpPr>
            <p:cNvPr id="15" name="Rectangle 14"/>
            <p:cNvSpPr/>
            <p:nvPr/>
          </p:nvSpPr>
          <p:spPr>
            <a:xfrm>
              <a:off x="1259632" y="4365104"/>
              <a:ext cx="24586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career plan is wrecked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 flipH="1" flipV="1">
              <a:off x="1259632" y="4246044"/>
              <a:ext cx="2489982" cy="1224136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6779" y="3945761"/>
            <a:ext cx="2597427" cy="1656183"/>
            <a:chOff x="6089373" y="3789040"/>
            <a:chExt cx="2597427" cy="1656183"/>
          </a:xfrm>
        </p:grpSpPr>
        <p:sp>
          <p:nvSpPr>
            <p:cNvPr id="21" name="Rectangle 20"/>
            <p:cNvSpPr/>
            <p:nvPr/>
          </p:nvSpPr>
          <p:spPr>
            <a:xfrm>
              <a:off x="6089373" y="3958784"/>
              <a:ext cx="2458616" cy="1296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future is dim</a:t>
              </a:r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6196818" y="3789040"/>
              <a:ext cx="2489982" cy="1656183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DE8AC-0BF0-4793-B053-124510CA96DD}"/>
              </a:ext>
            </a:extLst>
          </p:cNvPr>
          <p:cNvGrpSpPr/>
          <p:nvPr/>
        </p:nvGrpSpPr>
        <p:grpSpPr>
          <a:xfrm>
            <a:off x="3420730" y="2343743"/>
            <a:ext cx="2548743" cy="1404156"/>
            <a:chOff x="3372072" y="2384884"/>
            <a:chExt cx="2548743" cy="14041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60ECB2-6AD6-4233-8D16-D630C5188F42}"/>
                </a:ext>
              </a:extLst>
            </p:cNvPr>
            <p:cNvSpPr/>
            <p:nvPr/>
          </p:nvSpPr>
          <p:spPr>
            <a:xfrm>
              <a:off x="3372072" y="2564904"/>
              <a:ext cx="24586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don’t know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enough.</a:t>
              </a: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816E797-ECE1-4BD7-9A3B-238B72DB24A4}"/>
                </a:ext>
              </a:extLst>
            </p:cNvPr>
            <p:cNvSpPr/>
            <p:nvPr/>
          </p:nvSpPr>
          <p:spPr>
            <a:xfrm flipH="1">
              <a:off x="3430833" y="2384884"/>
              <a:ext cx="2489982" cy="1404156"/>
            </a:xfrm>
            <a:custGeom>
              <a:avLst/>
              <a:gdLst>
                <a:gd name="connsiteX0" fmla="*/ 0 w 2489982"/>
                <a:gd name="connsiteY0" fmla="*/ 56271 h 1034139"/>
                <a:gd name="connsiteX1" fmla="*/ 14068 w 2489982"/>
                <a:gd name="connsiteY1" fmla="*/ 323557 h 1034139"/>
                <a:gd name="connsiteX2" fmla="*/ 42204 w 2489982"/>
                <a:gd name="connsiteY2" fmla="*/ 984738 h 1034139"/>
                <a:gd name="connsiteX3" fmla="*/ 98474 w 2489982"/>
                <a:gd name="connsiteY3" fmla="*/ 970671 h 1034139"/>
                <a:gd name="connsiteX4" fmla="*/ 140677 w 2489982"/>
                <a:gd name="connsiteY4" fmla="*/ 942535 h 1034139"/>
                <a:gd name="connsiteX5" fmla="*/ 323557 w 2489982"/>
                <a:gd name="connsiteY5" fmla="*/ 956603 h 1034139"/>
                <a:gd name="connsiteX6" fmla="*/ 450167 w 2489982"/>
                <a:gd name="connsiteY6" fmla="*/ 956603 h 1034139"/>
                <a:gd name="connsiteX7" fmla="*/ 801859 w 2489982"/>
                <a:gd name="connsiteY7" fmla="*/ 942535 h 1034139"/>
                <a:gd name="connsiteX8" fmla="*/ 928468 w 2489982"/>
                <a:gd name="connsiteY8" fmla="*/ 956603 h 1034139"/>
                <a:gd name="connsiteX9" fmla="*/ 1195754 w 2489982"/>
                <a:gd name="connsiteY9" fmla="*/ 984738 h 1034139"/>
                <a:gd name="connsiteX10" fmla="*/ 1519311 w 2489982"/>
                <a:gd name="connsiteY10" fmla="*/ 998806 h 1034139"/>
                <a:gd name="connsiteX11" fmla="*/ 1547447 w 2489982"/>
                <a:gd name="connsiteY11" fmla="*/ 970671 h 1034139"/>
                <a:gd name="connsiteX12" fmla="*/ 1603717 w 2489982"/>
                <a:gd name="connsiteY12" fmla="*/ 956603 h 1034139"/>
                <a:gd name="connsiteX13" fmla="*/ 1716259 w 2489982"/>
                <a:gd name="connsiteY13" fmla="*/ 942535 h 1034139"/>
                <a:gd name="connsiteX14" fmla="*/ 1828800 w 2489982"/>
                <a:gd name="connsiteY14" fmla="*/ 970671 h 1034139"/>
                <a:gd name="connsiteX15" fmla="*/ 2433711 w 2489982"/>
                <a:gd name="connsiteY15" fmla="*/ 942535 h 1034139"/>
                <a:gd name="connsiteX16" fmla="*/ 2489982 w 2489982"/>
                <a:gd name="connsiteY16" fmla="*/ 886264 h 1034139"/>
                <a:gd name="connsiteX17" fmla="*/ 2419644 w 2489982"/>
                <a:gd name="connsiteY17" fmla="*/ 801858 h 1034139"/>
                <a:gd name="connsiteX18" fmla="*/ 2433711 w 2489982"/>
                <a:gd name="connsiteY18" fmla="*/ 633046 h 1034139"/>
                <a:gd name="connsiteX19" fmla="*/ 2447779 w 2489982"/>
                <a:gd name="connsiteY19" fmla="*/ 436098 h 1034139"/>
                <a:gd name="connsiteX20" fmla="*/ 2475914 w 2489982"/>
                <a:gd name="connsiteY20" fmla="*/ 323557 h 1034139"/>
                <a:gd name="connsiteX21" fmla="*/ 2461847 w 2489982"/>
                <a:gd name="connsiteY21" fmla="*/ 42203 h 1034139"/>
                <a:gd name="connsiteX22" fmla="*/ 2391508 w 2489982"/>
                <a:gd name="connsiteY22" fmla="*/ 28135 h 1034139"/>
                <a:gd name="connsiteX23" fmla="*/ 1969477 w 2489982"/>
                <a:gd name="connsiteY23" fmla="*/ 42203 h 1034139"/>
                <a:gd name="connsiteX24" fmla="*/ 1913207 w 2489982"/>
                <a:gd name="connsiteY24" fmla="*/ 56271 h 1034139"/>
                <a:gd name="connsiteX25" fmla="*/ 1871004 w 2489982"/>
                <a:gd name="connsiteY25" fmla="*/ 70338 h 1034139"/>
                <a:gd name="connsiteX26" fmla="*/ 1716259 w 2489982"/>
                <a:gd name="connsiteY26" fmla="*/ 56271 h 1034139"/>
                <a:gd name="connsiteX27" fmla="*/ 1519311 w 2489982"/>
                <a:gd name="connsiteY27" fmla="*/ 14068 h 1034139"/>
                <a:gd name="connsiteX28" fmla="*/ 1448973 w 2489982"/>
                <a:gd name="connsiteY28" fmla="*/ 0 h 1034139"/>
                <a:gd name="connsiteX29" fmla="*/ 1280160 w 2489982"/>
                <a:gd name="connsiteY29" fmla="*/ 14068 h 1034139"/>
                <a:gd name="connsiteX30" fmla="*/ 1223890 w 2489982"/>
                <a:gd name="connsiteY30" fmla="*/ 28135 h 1034139"/>
                <a:gd name="connsiteX31" fmla="*/ 520505 w 2489982"/>
                <a:gd name="connsiteY31" fmla="*/ 42203 h 1034139"/>
                <a:gd name="connsiteX32" fmla="*/ 112542 w 2489982"/>
                <a:gd name="connsiteY32" fmla="*/ 56271 h 1034139"/>
                <a:gd name="connsiteX33" fmla="*/ 0 w 2489982"/>
                <a:gd name="connsiteY33" fmla="*/ 56271 h 10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89982" h="1034139">
                  <a:moveTo>
                    <a:pt x="0" y="56271"/>
                  </a:moveTo>
                  <a:cubicBezTo>
                    <a:pt x="58668" y="202937"/>
                    <a:pt x="14068" y="61754"/>
                    <a:pt x="14068" y="323557"/>
                  </a:cubicBezTo>
                  <a:cubicBezTo>
                    <a:pt x="14068" y="510348"/>
                    <a:pt x="31138" y="785559"/>
                    <a:pt x="42204" y="984738"/>
                  </a:cubicBezTo>
                  <a:cubicBezTo>
                    <a:pt x="60961" y="980049"/>
                    <a:pt x="80703" y="978287"/>
                    <a:pt x="98474" y="970671"/>
                  </a:cubicBezTo>
                  <a:cubicBezTo>
                    <a:pt x="114014" y="964011"/>
                    <a:pt x="123803" y="943590"/>
                    <a:pt x="140677" y="942535"/>
                  </a:cubicBezTo>
                  <a:cubicBezTo>
                    <a:pt x="201698" y="938721"/>
                    <a:pt x="262597" y="951914"/>
                    <a:pt x="323557" y="956603"/>
                  </a:cubicBezTo>
                  <a:cubicBezTo>
                    <a:pt x="406039" y="984098"/>
                    <a:pt x="325706" y="964633"/>
                    <a:pt x="450167" y="956603"/>
                  </a:cubicBezTo>
                  <a:cubicBezTo>
                    <a:pt x="567248" y="949049"/>
                    <a:pt x="684628" y="947224"/>
                    <a:pt x="801859" y="942535"/>
                  </a:cubicBezTo>
                  <a:cubicBezTo>
                    <a:pt x="844062" y="947224"/>
                    <a:pt x="886141" y="953217"/>
                    <a:pt x="928468" y="956603"/>
                  </a:cubicBezTo>
                  <a:cubicBezTo>
                    <a:pt x="1184923" y="977120"/>
                    <a:pt x="1078965" y="945810"/>
                    <a:pt x="1195754" y="984738"/>
                  </a:cubicBezTo>
                  <a:cubicBezTo>
                    <a:pt x="1310312" y="1061112"/>
                    <a:pt x="1253144" y="1035101"/>
                    <a:pt x="1519311" y="998806"/>
                  </a:cubicBezTo>
                  <a:cubicBezTo>
                    <a:pt x="1532453" y="997014"/>
                    <a:pt x="1535584" y="976602"/>
                    <a:pt x="1547447" y="970671"/>
                  </a:cubicBezTo>
                  <a:cubicBezTo>
                    <a:pt x="1564740" y="962025"/>
                    <a:pt x="1584960" y="961292"/>
                    <a:pt x="1603717" y="956603"/>
                  </a:cubicBezTo>
                  <a:cubicBezTo>
                    <a:pt x="1650244" y="910077"/>
                    <a:pt x="1622594" y="922464"/>
                    <a:pt x="1716259" y="942535"/>
                  </a:cubicBezTo>
                  <a:cubicBezTo>
                    <a:pt x="1754069" y="950637"/>
                    <a:pt x="1828800" y="970671"/>
                    <a:pt x="1828800" y="970671"/>
                  </a:cubicBezTo>
                  <a:cubicBezTo>
                    <a:pt x="2030437" y="961292"/>
                    <a:pt x="2233481" y="968097"/>
                    <a:pt x="2433711" y="942535"/>
                  </a:cubicBezTo>
                  <a:cubicBezTo>
                    <a:pt x="2460024" y="939176"/>
                    <a:pt x="2489982" y="886264"/>
                    <a:pt x="2489982" y="886264"/>
                  </a:cubicBezTo>
                  <a:cubicBezTo>
                    <a:pt x="2480270" y="876552"/>
                    <a:pt x="2421043" y="822843"/>
                    <a:pt x="2419644" y="801858"/>
                  </a:cubicBezTo>
                  <a:cubicBezTo>
                    <a:pt x="2415888" y="745517"/>
                    <a:pt x="2429380" y="689345"/>
                    <a:pt x="2433711" y="633046"/>
                  </a:cubicBezTo>
                  <a:cubicBezTo>
                    <a:pt x="2438759" y="567423"/>
                    <a:pt x="2438886" y="501311"/>
                    <a:pt x="2447779" y="436098"/>
                  </a:cubicBezTo>
                  <a:cubicBezTo>
                    <a:pt x="2453004" y="397784"/>
                    <a:pt x="2475914" y="323557"/>
                    <a:pt x="2475914" y="323557"/>
                  </a:cubicBezTo>
                  <a:cubicBezTo>
                    <a:pt x="2471225" y="229772"/>
                    <a:pt x="2487644" y="132492"/>
                    <a:pt x="2461847" y="42203"/>
                  </a:cubicBezTo>
                  <a:cubicBezTo>
                    <a:pt x="2455278" y="19212"/>
                    <a:pt x="2415419" y="28135"/>
                    <a:pt x="2391508" y="28135"/>
                  </a:cubicBezTo>
                  <a:cubicBezTo>
                    <a:pt x="2250753" y="28135"/>
                    <a:pt x="2110154" y="37514"/>
                    <a:pt x="1969477" y="42203"/>
                  </a:cubicBezTo>
                  <a:cubicBezTo>
                    <a:pt x="1950720" y="46892"/>
                    <a:pt x="1931797" y="50960"/>
                    <a:pt x="1913207" y="56271"/>
                  </a:cubicBezTo>
                  <a:cubicBezTo>
                    <a:pt x="1898949" y="60345"/>
                    <a:pt x="1885833" y="70338"/>
                    <a:pt x="1871004" y="70338"/>
                  </a:cubicBezTo>
                  <a:cubicBezTo>
                    <a:pt x="1819210" y="70338"/>
                    <a:pt x="1767841" y="60960"/>
                    <a:pt x="1716259" y="56271"/>
                  </a:cubicBezTo>
                  <a:cubicBezTo>
                    <a:pt x="1646534" y="-13456"/>
                    <a:pt x="1708421" y="36316"/>
                    <a:pt x="1519311" y="14068"/>
                  </a:cubicBezTo>
                  <a:cubicBezTo>
                    <a:pt x="1495564" y="11274"/>
                    <a:pt x="1472419" y="4689"/>
                    <a:pt x="1448973" y="0"/>
                  </a:cubicBezTo>
                  <a:cubicBezTo>
                    <a:pt x="1392702" y="4689"/>
                    <a:pt x="1336190" y="7064"/>
                    <a:pt x="1280160" y="14068"/>
                  </a:cubicBezTo>
                  <a:cubicBezTo>
                    <a:pt x="1260975" y="16466"/>
                    <a:pt x="1243211" y="27419"/>
                    <a:pt x="1223890" y="28135"/>
                  </a:cubicBezTo>
                  <a:cubicBezTo>
                    <a:pt x="989542" y="36814"/>
                    <a:pt x="754938" y="36268"/>
                    <a:pt x="520505" y="42203"/>
                  </a:cubicBezTo>
                  <a:lnTo>
                    <a:pt x="112542" y="56271"/>
                  </a:lnTo>
                  <a:lnTo>
                    <a:pt x="0" y="5627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 Box 1">
            <a:extLst>
              <a:ext uri="{FF2B5EF4-FFF2-40B4-BE49-F238E27FC236}">
                <a16:creationId xmlns:a16="http://schemas.microsoft.com/office/drawing/2014/main" id="{33DBFE5B-0BC9-452F-BA70-AB46942A5E67}"/>
              </a:ext>
            </a:extLst>
          </p:cNvPr>
          <p:cNvSpPr txBox="1"/>
          <p:nvPr/>
        </p:nvSpPr>
        <p:spPr>
          <a:xfrm>
            <a:off x="213734" y="107461"/>
            <a:ext cx="8503920" cy="146878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Survey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Social Cognitions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Pertaining to Career Development Amongst Grade 10 Students and their Parents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B571F-74EF-4A0B-9B10-211DC0422712}"/>
              </a:ext>
            </a:extLst>
          </p:cNvPr>
          <p:cNvSpPr txBox="1"/>
          <p:nvPr/>
        </p:nvSpPr>
        <p:spPr>
          <a:xfrm>
            <a:off x="122490" y="1938200"/>
            <a:ext cx="882529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size: 4,672 households – 5,193 students.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children and mother interviewed.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socio-economic background – rural and urban slums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interview.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Measurements: Time-use module (activity-prompt), Before-after comparison (change).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Trends over time: BIGD nationwide survey (N=3000) of rural households in December 2017 with BIGD survey in May-June 2020.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41284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5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41284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02755-C21F-404F-A875-4C7A69C4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53" y="2206310"/>
            <a:ext cx="440169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59946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E12EF-81E2-4BD0-9DD2-0A47C0048E57}"/>
              </a:ext>
            </a:extLst>
          </p:cNvPr>
          <p:cNvSpPr txBox="1"/>
          <p:nvPr/>
        </p:nvSpPr>
        <p:spPr>
          <a:xfrm>
            <a:off x="5500396" y="2682570"/>
            <a:ext cx="339400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 hours (50% ) of waking hours. </a:t>
            </a:r>
            <a:r>
              <a:rPr lang="en-US" sz="2400" dirty="0">
                <a:solidFill>
                  <a:srgbClr val="FF0000"/>
                </a:solidFill>
              </a:rPr>
              <a:t>unaccounted</a:t>
            </a:r>
            <a:r>
              <a:rPr lang="en-US" sz="2400" dirty="0"/>
              <a:t> for.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Learning time has </a:t>
            </a:r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.</a:t>
            </a:r>
            <a:endParaRPr lang="en-IN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60499-0AE5-4384-93F5-1FDDFA1D2CE2}"/>
              </a:ext>
            </a:extLst>
          </p:cNvPr>
          <p:cNvGrpSpPr/>
          <p:nvPr/>
        </p:nvGrpSpPr>
        <p:grpSpPr>
          <a:xfrm>
            <a:off x="881743" y="2366242"/>
            <a:ext cx="4552849" cy="3350474"/>
            <a:chOff x="751114" y="2286494"/>
            <a:chExt cx="4552849" cy="33504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99ED58-2E6F-4876-90AB-5A921052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918" y="2286494"/>
              <a:ext cx="4487045" cy="295681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A5D124-1B77-47D5-94FC-B50CDC8190CF}"/>
                </a:ext>
              </a:extLst>
            </p:cNvPr>
            <p:cNvSpPr txBox="1"/>
            <p:nvPr/>
          </p:nvSpPr>
          <p:spPr>
            <a:xfrm>
              <a:off x="751114" y="2286494"/>
              <a:ext cx="4194110" cy="33504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8466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41284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E12EF-81E2-4BD0-9DD2-0A47C0048E57}"/>
              </a:ext>
            </a:extLst>
          </p:cNvPr>
          <p:cNvSpPr txBox="1"/>
          <p:nvPr/>
        </p:nvSpPr>
        <p:spPr>
          <a:xfrm>
            <a:off x="5527788" y="2682570"/>
            <a:ext cx="339400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Television is </a:t>
            </a:r>
            <a:r>
              <a:rPr lang="en-US" sz="2400" dirty="0">
                <a:solidFill>
                  <a:srgbClr val="FF0000"/>
                </a:solidFill>
              </a:rPr>
              <a:t>more frequently </a:t>
            </a:r>
            <a:r>
              <a:rPr lang="en-US" sz="2400" dirty="0"/>
              <a:t>mentioned than online resources.</a:t>
            </a:r>
          </a:p>
          <a:p>
            <a:endParaRPr lang="en-US" sz="12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Self-Study</a:t>
            </a:r>
            <a:r>
              <a:rPr lang="en-US" sz="2400" dirty="0"/>
              <a:t> has significantly increased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A613-79EB-4E8D-9399-B98AE9C0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2" y="2039028"/>
            <a:ext cx="5127180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BD5C498-5D1C-409E-AEA5-9C0FB9AAD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>
          <a:xfrm>
            <a:off x="2972990" y="304765"/>
            <a:ext cx="3198020" cy="1104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86553-0006-4B85-8714-34F4E880FFDC}"/>
              </a:ext>
            </a:extLst>
          </p:cNvPr>
          <p:cNvSpPr txBox="1"/>
          <p:nvPr/>
        </p:nvSpPr>
        <p:spPr>
          <a:xfrm>
            <a:off x="802433" y="1408922"/>
            <a:ext cx="73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2751E-43EA-4A9D-8B18-B32EA2F296E7}"/>
              </a:ext>
            </a:extLst>
          </p:cNvPr>
          <p:cNvSpPr txBox="1"/>
          <p:nvPr/>
        </p:nvSpPr>
        <p:spPr>
          <a:xfrm>
            <a:off x="377890" y="1932142"/>
            <a:ext cx="8388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pre-COVID times</a:t>
            </a:r>
            <a:r>
              <a:rPr lang="en-US" sz="2400" dirty="0"/>
              <a:t>, learning was centered around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environments have shifted away from school to the </a:t>
            </a:r>
            <a:r>
              <a:rPr lang="en-US" sz="2400" dirty="0">
                <a:solidFill>
                  <a:srgbClr val="FF0000"/>
                </a:solidFill>
              </a:rPr>
              <a:t>home</a:t>
            </a:r>
            <a:r>
              <a:rPr lang="en-US" sz="2400" dirty="0"/>
              <a:t>.  </a:t>
            </a:r>
          </a:p>
          <a:p>
            <a:endParaRPr lang="en-US" sz="12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Home Learning Environments </a:t>
            </a:r>
            <a:r>
              <a:rPr lang="en-US" sz="2400" dirty="0"/>
              <a:t>(HLE) have come to center stage.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responsibility for providing learning support has transferred mainly to </a:t>
            </a:r>
            <a:r>
              <a:rPr lang="en-US" sz="2400" dirty="0">
                <a:solidFill>
                  <a:srgbClr val="FF0000"/>
                </a:solidFill>
              </a:rPr>
              <a:t>parents</a:t>
            </a:r>
            <a:r>
              <a:rPr lang="en-US" sz="2400" dirty="0"/>
              <a:t> and to some extent </a:t>
            </a:r>
            <a:r>
              <a:rPr lang="en-US" sz="2400" dirty="0">
                <a:solidFill>
                  <a:srgbClr val="FF0000"/>
                </a:solidFill>
              </a:rPr>
              <a:t>elder siblings</a:t>
            </a:r>
            <a:r>
              <a:rPr lang="en-US" sz="2400" dirty="0"/>
              <a:t>. </a:t>
            </a:r>
          </a:p>
          <a:p>
            <a:r>
              <a:rPr lang="en-US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During school closure, other methods, materials and modes have been tried: hybrid learning, content delivery through digital modes. </a:t>
            </a:r>
          </a:p>
        </p:txBody>
      </p:sp>
    </p:spTree>
    <p:extLst>
      <p:ext uri="{BB962C8B-B14F-4D97-AF65-F5344CB8AC3E}">
        <p14:creationId xmlns:p14="http://schemas.microsoft.com/office/powerpoint/2010/main" val="10013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86553-0006-4B85-8714-34F4E880FFDC}"/>
              </a:ext>
            </a:extLst>
          </p:cNvPr>
          <p:cNvSpPr txBox="1"/>
          <p:nvPr/>
        </p:nvSpPr>
        <p:spPr>
          <a:xfrm>
            <a:off x="872411" y="1288255"/>
            <a:ext cx="73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2751E-43EA-4A9D-8B18-B32EA2F296E7}"/>
              </a:ext>
            </a:extLst>
          </p:cNvPr>
          <p:cNvSpPr txBox="1"/>
          <p:nvPr/>
        </p:nvSpPr>
        <p:spPr>
          <a:xfrm>
            <a:off x="377888" y="1811475"/>
            <a:ext cx="8388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primary tools for learning resources have shifted to </a:t>
            </a:r>
            <a:r>
              <a:rPr lang="en-US" sz="2400" dirty="0">
                <a:solidFill>
                  <a:srgbClr val="FF0000"/>
                </a:solidFill>
              </a:rPr>
              <a:t>virtual modalities</a:t>
            </a:r>
            <a:r>
              <a:rPr lang="en-US" sz="2400" dirty="0"/>
              <a:t>: Television and Internet.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Television is used </a:t>
            </a:r>
            <a:r>
              <a:rPr lang="en-US" sz="2400" dirty="0">
                <a:solidFill>
                  <a:srgbClr val="FF0000"/>
                </a:solidFill>
              </a:rPr>
              <a:t>more often </a:t>
            </a:r>
            <a:r>
              <a:rPr lang="en-US" sz="2400" dirty="0"/>
              <a:t>than the Internet. </a:t>
            </a:r>
          </a:p>
          <a:p>
            <a:endParaRPr lang="en-US" sz="12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Parent literacy </a:t>
            </a:r>
            <a:r>
              <a:rPr lang="en-US" sz="2400" dirty="0"/>
              <a:t>plays a key role in engagement with learning support resources; engagement is lower when parent literacy is low.   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Older students have consistently engaged with </a:t>
            </a:r>
            <a:r>
              <a:rPr lang="en-US" sz="2400" dirty="0">
                <a:solidFill>
                  <a:srgbClr val="FF0000"/>
                </a:solidFill>
              </a:rPr>
              <a:t>self-study</a:t>
            </a:r>
            <a:r>
              <a:rPr lang="en-US" sz="2400" dirty="0"/>
              <a:t>. </a:t>
            </a:r>
          </a:p>
          <a:p>
            <a:r>
              <a:rPr lang="en-US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Home Career Learning Environment (HCLE) </a:t>
            </a:r>
            <a:r>
              <a:rPr lang="en-US" sz="2400" dirty="0"/>
              <a:t>plays a key role in engagement with career development. </a:t>
            </a:r>
            <a:endParaRPr lang="en-IN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6B06BA6-EF64-462B-8B08-1ED42B51C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>
          <a:xfrm>
            <a:off x="2972989" y="220790"/>
            <a:ext cx="3198020" cy="11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907" y="242225"/>
            <a:ext cx="3717925" cy="2592388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147" y="2837249"/>
            <a:ext cx="8871565" cy="400109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66FF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00"/>
              </a:buClr>
              <a:buSzPct val="7500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kumimoji="0" lang="en-GB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Jiva</a:t>
            </a: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means </a:t>
            </a:r>
            <a:r>
              <a:rPr kumimoji="0" lang="en-GB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‘life’</a:t>
            </a: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most of the Indian languages.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GB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Jiva</a:t>
            </a: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careers programme is based on the premise that a healthy career is integrally connected to one’s life.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pandemic, </a:t>
            </a:r>
            <a:r>
              <a:rPr kumimoji="0" lang="en-GB" alt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Jiva</a:t>
            </a:r>
            <a:r>
              <a:rPr kumimoji="0" lang="en-GB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was adopted</a:t>
            </a:r>
            <a:r>
              <a:rPr kumimoji="0" lang="en-GB" altLang="en-US" sz="24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into online format.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400" kern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to</a:t>
            </a:r>
            <a:r>
              <a:rPr kumimoji="0" lang="en-GB" altLang="en-US" sz="24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3,000 students online (smartphones, computers), addressing well-being and person-</a:t>
            </a:r>
            <a:r>
              <a:rPr kumimoji="0" lang="en-GB" altLang="en-US" sz="24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kumimoji="0" lang="en-GB" altLang="en-US" sz="24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career guidance.</a:t>
            </a:r>
            <a:endParaRPr kumimoji="0" lang="en-GB" altLang="en-US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5748" y="2329213"/>
            <a:ext cx="5249993" cy="28177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3366FF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00"/>
              </a:buClr>
              <a:buSzPct val="7500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occurs in a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</a:pP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necessarily always point in the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‘forward’ </a:t>
            </a: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direction.  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</a:pP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a requirement to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go </a:t>
            </a: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earlier positions and begin anew. </a:t>
            </a:r>
            <a:endParaRPr lang="en-GB" alt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27715-A0C9-4D08-89FF-7D0EE9C2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256" y="1497701"/>
            <a:ext cx="2224327" cy="2022873"/>
          </a:xfrm>
          <a:prstGeom prst="rect">
            <a:avLst/>
          </a:prstGeom>
        </p:spPr>
      </p:pic>
      <p:pic>
        <p:nvPicPr>
          <p:cNvPr id="6" name="Picture 2" descr="C:\Users\Gideon\Documents\Conference\Belgrade\0 Key Note\Images\Spiral.jpg">
            <a:extLst>
              <a:ext uri="{FF2B5EF4-FFF2-40B4-BE49-F238E27FC236}">
                <a16:creationId xmlns:a16="http://schemas.microsoft.com/office/drawing/2014/main" id="{09A2FCCC-517F-4625-AE61-896B431F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97" y="3663421"/>
            <a:ext cx="2767446" cy="23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36868-467E-4A46-BA27-3695C6A414CC}"/>
              </a:ext>
            </a:extLst>
          </p:cNvPr>
          <p:cNvSpPr txBox="1"/>
          <p:nvPr/>
        </p:nvSpPr>
        <p:spPr>
          <a:xfrm>
            <a:off x="360231" y="15452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Principle 1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as a Spiral: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n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on linear approach to career development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77"/>
    </mc:Choice>
    <mc:Fallback xmlns="">
      <p:transition spd="slow" advTm="75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4826-4391-4ECD-9D1C-DCD95DE0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878"/>
            <a:ext cx="8229600" cy="4238244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7BC7887-99C3-4978-8F13-205DC338C53E}"/>
              </a:ext>
            </a:extLst>
          </p:cNvPr>
          <p:cNvSpPr/>
          <p:nvPr/>
        </p:nvSpPr>
        <p:spPr>
          <a:xfrm>
            <a:off x="827584" y="1772816"/>
            <a:ext cx="266429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F0E92E-F30A-4484-B65A-7230BF6965AC}"/>
              </a:ext>
            </a:extLst>
          </p:cNvPr>
          <p:cNvSpPr/>
          <p:nvPr/>
        </p:nvSpPr>
        <p:spPr>
          <a:xfrm>
            <a:off x="3491880" y="1802318"/>
            <a:ext cx="280831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48ABD9-A6E8-4983-9C1E-3205E594A454}"/>
              </a:ext>
            </a:extLst>
          </p:cNvPr>
          <p:cNvSpPr/>
          <p:nvPr/>
        </p:nvSpPr>
        <p:spPr>
          <a:xfrm>
            <a:off x="1438672" y="3746534"/>
            <a:ext cx="4285456" cy="119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B525A9-A2F7-4134-8805-0ABC8C3423C4}"/>
              </a:ext>
            </a:extLst>
          </p:cNvPr>
          <p:cNvSpPr/>
          <p:nvPr/>
        </p:nvSpPr>
        <p:spPr>
          <a:xfrm>
            <a:off x="6300192" y="1772816"/>
            <a:ext cx="194421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0C1802-9DF0-4CD9-B4B7-5812EFA5D5FC}"/>
              </a:ext>
            </a:extLst>
          </p:cNvPr>
          <p:cNvSpPr/>
          <p:nvPr/>
        </p:nvSpPr>
        <p:spPr>
          <a:xfrm>
            <a:off x="6242497" y="4293096"/>
            <a:ext cx="2016224" cy="70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C057D-72AE-487A-902F-90154A0EE890}"/>
              </a:ext>
            </a:extLst>
          </p:cNvPr>
          <p:cNvSpPr txBox="1"/>
          <p:nvPr/>
        </p:nvSpPr>
        <p:spPr>
          <a:xfrm>
            <a:off x="643812" y="177282"/>
            <a:ext cx="770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Cultural Preparedness:  Key Concepts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1283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875698"/>
            <a:ext cx="3674081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is seen may only be what is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required</a:t>
            </a: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or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allowed </a:t>
            </a:r>
            <a:r>
              <a:rPr lang="en-IN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result of the forces of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enculturation.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IN" sz="12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Career Guidance could help students develop skills to continually discover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dimensions </a:t>
            </a:r>
            <a:r>
              <a:rPr lang="en-IN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themselves.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F0C6-C91C-4BD6-921E-F07B98FA36AE}"/>
              </a:ext>
            </a:extLst>
          </p:cNvPr>
          <p:cNvSpPr/>
          <p:nvPr/>
        </p:nvSpPr>
        <p:spPr>
          <a:xfrm>
            <a:off x="755576" y="4170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Principle 2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Re-discover Multidimensionality of Self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3682B-C028-4978-B642-CB67398E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6" b="13343"/>
          <a:stretch/>
        </p:blipFill>
        <p:spPr>
          <a:xfrm>
            <a:off x="4714344" y="2155897"/>
            <a:ext cx="4072594" cy="2968758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35E84-3825-4EC3-994E-3CEC65E15DD1}"/>
              </a:ext>
            </a:extLst>
          </p:cNvPr>
          <p:cNvSpPr txBox="1"/>
          <p:nvPr/>
        </p:nvSpPr>
        <p:spPr>
          <a:xfrm>
            <a:off x="3942329" y="161942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Accountant to Toy Maker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52"/>
    </mc:Choice>
    <mc:Fallback xmlns="">
      <p:transition spd="slow" advTm="19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Principle 3</a:t>
            </a:r>
            <a:b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Changing and the Unchanged</a:t>
            </a:r>
            <a:endParaRPr lang="en-GB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Gideon\Documents\Conference\Belgrade\0 Key Note\Images\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2" y="1716833"/>
            <a:ext cx="3955820" cy="29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5929F-43E7-4FF1-B428-0F2DE0B128E3}"/>
              </a:ext>
            </a:extLst>
          </p:cNvPr>
          <p:cNvSpPr txBox="1"/>
          <p:nvPr/>
        </p:nvSpPr>
        <p:spPr>
          <a:xfrm>
            <a:off x="243891" y="1315535"/>
            <a:ext cx="4094843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career develops in finding the balance between what changes and what does not change so easily.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tabLst/>
              <a:defRPr/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self-sustaining</a:t>
            </a: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way of dealing with change would be to discover, accept and strengthen aspects of oneself that are stable and relatively constant.</a:t>
            </a:r>
          </a:p>
        </p:txBody>
      </p:sp>
    </p:spTree>
    <p:extLst>
      <p:ext uri="{BB962C8B-B14F-4D97-AF65-F5344CB8AC3E}">
        <p14:creationId xmlns:p14="http://schemas.microsoft.com/office/powerpoint/2010/main" val="3124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55"/>
    </mc:Choice>
    <mc:Fallback xmlns="">
      <p:transition spd="slow" advTm="32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199" y="383115"/>
            <a:ext cx="7209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for Career Development Support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314" y="1181457"/>
            <a:ext cx="81713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Address negative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beliefs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strengthening ongoing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self-discovery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re-interpreting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world of work information.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Strengthen the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learning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environment. </a:t>
            </a:r>
          </a:p>
          <a:p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Valorise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role.</a:t>
            </a:r>
          </a:p>
          <a:p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Provide parents with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teacher/counsellor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engagement with parent.  </a:t>
            </a:r>
          </a:p>
          <a:p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self-mediation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890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3"/>
    </mc:Choice>
    <mc:Fallback xmlns="">
      <p:transition spd="slow" advTm="50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085B81B-9248-40F7-BC15-E93FE860A486}"/>
              </a:ext>
            </a:extLst>
          </p:cNvPr>
          <p:cNvSpPr/>
          <p:nvPr/>
        </p:nvSpPr>
        <p:spPr>
          <a:xfrm>
            <a:off x="2397967" y="455352"/>
            <a:ext cx="3984172" cy="1959429"/>
          </a:xfrm>
          <a:prstGeom prst="wedgeRectCallout">
            <a:avLst>
              <a:gd name="adj1" fmla="val 5396"/>
              <a:gd name="adj2" fmla="val 7154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Stop calling us the “Pandemic Generation”!</a:t>
            </a:r>
            <a:endParaRPr lang="en-IN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70B74-51A4-4370-9EA2-013FC4B31E52}"/>
              </a:ext>
            </a:extLst>
          </p:cNvPr>
          <p:cNvSpPr txBox="1"/>
          <p:nvPr/>
        </p:nvSpPr>
        <p:spPr>
          <a:xfrm>
            <a:off x="929562" y="3135085"/>
            <a:ext cx="758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Response from a group of </a:t>
            </a:r>
          </a:p>
          <a:p>
            <a:pPr algn="ctr"/>
            <a:r>
              <a:rPr lang="en-US" sz="2400" dirty="0"/>
              <a:t>Grade 10 (15 year old) boys and girls in Bangalore, India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60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deon\Documents\Conference\Belgrade\0 Key Note\Images\5-handling-success.jpg">
            <a:extLst>
              <a:ext uri="{FF2B5EF4-FFF2-40B4-BE49-F238E27FC236}">
                <a16:creationId xmlns:a16="http://schemas.microsoft.com/office/drawing/2014/main" id="{C5B4E899-46C0-430C-855B-D97AA7813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9003"/>
          <a:stretch/>
        </p:blipFill>
        <p:spPr bwMode="auto">
          <a:xfrm>
            <a:off x="2360644" y="500322"/>
            <a:ext cx="442271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617780-8E59-4B19-85DC-BCDB13188BDF}"/>
              </a:ext>
            </a:extLst>
          </p:cNvPr>
          <p:cNvSpPr txBox="1">
            <a:spLocks/>
          </p:cNvSpPr>
          <p:nvPr/>
        </p:nvSpPr>
        <p:spPr>
          <a:xfrm>
            <a:off x="628649" y="436795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Disruptions are in the present. 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need not lead to “disrupted futures”.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617780-8E59-4B19-85DC-BCDB13188BDF}"/>
              </a:ext>
            </a:extLst>
          </p:cNvPr>
          <p:cNvSpPr txBox="1">
            <a:spLocks/>
          </p:cNvSpPr>
          <p:nvPr/>
        </p:nvSpPr>
        <p:spPr>
          <a:xfrm>
            <a:off x="628650" y="210343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8"/>
            <a:ext cx="8503920" cy="62141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Disruptions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82392" y="2248660"/>
            <a:ext cx="8055117" cy="39703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2021: 117 million students are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affected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complete school closures in 18 countries.</a:t>
            </a:r>
          </a:p>
          <a:p>
            <a:pPr lvl="0"/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54% loss in contact time translates into loss of about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year’s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learning. </a:t>
            </a:r>
          </a:p>
          <a:p>
            <a:pPr lvl="0"/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if the Grade 3 learners learn 10% more than a normal year’s worth of learning, will they return to the original proficiency trajectory only in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2030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581 million children in Grade 1 to 8, will be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pushed below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proficiency threshold.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AF7A7-874D-4F94-9F16-7C2190DE1E97}"/>
              </a:ext>
            </a:extLst>
          </p:cNvPr>
          <p:cNvSpPr txBox="1"/>
          <p:nvPr/>
        </p:nvSpPr>
        <p:spPr>
          <a:xfrm>
            <a:off x="338240" y="705061"/>
            <a:ext cx="8503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UNESCO: Disruptions to schooling and learning proficiency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Gustafsson, M. (2021). Pandemic-related disruptions to schooling and impacts on learning proficiency indicators: A focus on the early grades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Institute of Statistics. </a:t>
            </a:r>
            <a:b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https://unesdoc.unesco.org/ark:/48223/pf0000377781/PDF/377781eng.pdf.multi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460809" y="2065117"/>
            <a:ext cx="4173582" cy="41549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(rather than computer)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the most common device used. </a:t>
            </a:r>
          </a:p>
          <a:p>
            <a:pPr lvl="0">
              <a:buClr>
                <a:schemeClr val="tx1"/>
              </a:buClr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school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homes with smartphones at home were greater.</a:t>
            </a:r>
          </a:p>
          <a:p>
            <a:pPr lvl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same time government school parents were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purchasing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smartphones. 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357149" y="1564844"/>
            <a:ext cx="8429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 devices used for access to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4392F-1044-481F-90CE-3E693384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" t="56467" r="55154" b="2880"/>
          <a:stretch/>
        </p:blipFill>
        <p:spPr>
          <a:xfrm>
            <a:off x="186026" y="2421446"/>
            <a:ext cx="4173582" cy="29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571999" y="2868910"/>
            <a:ext cx="4173582" cy="24929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contact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2/3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sample regardless of school type. </a:t>
            </a:r>
          </a:p>
          <a:p>
            <a:pPr lvl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contact was higher in families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educated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parents.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186026" y="1561732"/>
            <a:ext cx="87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Home-School Contact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D6320F-CEF4-45C0-A54A-F59F6E93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" t="30093" r="45388" b="3323"/>
          <a:stretch/>
        </p:blipFill>
        <p:spPr>
          <a:xfrm>
            <a:off x="186026" y="2111326"/>
            <a:ext cx="4254759" cy="35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41284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E12EF-81E2-4BD0-9DD2-0A47C0048E57}"/>
              </a:ext>
            </a:extLst>
          </p:cNvPr>
          <p:cNvSpPr txBox="1"/>
          <p:nvPr/>
        </p:nvSpPr>
        <p:spPr>
          <a:xfrm>
            <a:off x="5411755" y="2374944"/>
            <a:ext cx="339400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Child engagement increases with </a:t>
            </a:r>
            <a:r>
              <a:rPr lang="en-US" sz="2400" dirty="0">
                <a:solidFill>
                  <a:srgbClr val="FF0000"/>
                </a:solidFill>
              </a:rPr>
              <a:t>parental education</a:t>
            </a:r>
            <a:r>
              <a:rPr lang="en-US" sz="2400" dirty="0"/>
              <a:t>. 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Engagement is poor </a:t>
            </a:r>
            <a:r>
              <a:rPr lang="en-US" sz="2400" dirty="0">
                <a:solidFill>
                  <a:srgbClr val="FF0000"/>
                </a:solidFill>
              </a:rPr>
              <a:t>both for TV and Internet </a:t>
            </a:r>
            <a:r>
              <a:rPr lang="en-US" sz="2400" dirty="0"/>
              <a:t>when parent education is low. 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A6DCD-F1BE-46D3-BA2E-0EAED5A0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8" y="2117265"/>
            <a:ext cx="4791377" cy="3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46BB4C39-01D5-4260-B997-D4648C97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031811"/>
            <a:ext cx="8229600" cy="4968875"/>
          </a:xfrm>
        </p:spPr>
        <p:txBody>
          <a:bodyPr/>
          <a:lstStyle/>
          <a:p>
            <a:r>
              <a:rPr lang="en-GB" altLang="en-US" sz="2400" dirty="0"/>
              <a:t>Global conditions and transformations form the backdrop against which </a:t>
            </a:r>
            <a:r>
              <a:rPr lang="en-GB" altLang="en-US" sz="2400" dirty="0">
                <a:solidFill>
                  <a:srgbClr val="FF0000"/>
                </a:solidFill>
              </a:rPr>
              <a:t>human engagement </a:t>
            </a:r>
            <a:r>
              <a:rPr lang="en-GB" altLang="en-US" sz="2400" dirty="0"/>
              <a:t>with work and career occurs. </a:t>
            </a:r>
          </a:p>
          <a:p>
            <a:r>
              <a:rPr lang="en-GB" altLang="en-US" sz="2400" dirty="0"/>
              <a:t>Macro, external factors that affect the individual/group but over which the individual/group has </a:t>
            </a:r>
            <a:r>
              <a:rPr lang="en-GB" altLang="en-US" sz="2400" dirty="0">
                <a:solidFill>
                  <a:srgbClr val="FF0000"/>
                </a:solidFill>
              </a:rPr>
              <a:t>little or no control</a:t>
            </a:r>
            <a:r>
              <a:rPr lang="en-GB" altLang="en-US" sz="2400" dirty="0"/>
              <a:t>.  </a:t>
            </a:r>
          </a:p>
          <a:p>
            <a:r>
              <a:rPr lang="en-GB" altLang="en-US" sz="2400" dirty="0"/>
              <a:t>Social philosophies, economic trends, political changes, technological advances, and natural phenomena.  </a:t>
            </a:r>
          </a:p>
          <a:p>
            <a:r>
              <a:rPr lang="en-GB" altLang="en-US" sz="2400" dirty="0"/>
              <a:t>For example, </a:t>
            </a:r>
            <a:r>
              <a:rPr lang="en-GB" altLang="en-US" sz="2400" dirty="0">
                <a:solidFill>
                  <a:srgbClr val="FF0000"/>
                </a:solidFill>
              </a:rPr>
              <a:t>economic liberalisation </a:t>
            </a:r>
            <a:r>
              <a:rPr lang="en-GB" altLang="en-US" sz="2400" dirty="0"/>
              <a:t>and </a:t>
            </a:r>
            <a:r>
              <a:rPr lang="en-GB" altLang="en-US" sz="2400" dirty="0">
                <a:solidFill>
                  <a:srgbClr val="FF0000"/>
                </a:solidFill>
              </a:rPr>
              <a:t>globalisation</a:t>
            </a:r>
            <a:r>
              <a:rPr lang="en-GB" altLang="en-US" sz="2400" dirty="0"/>
              <a:t> have brought a wide range of </a:t>
            </a:r>
            <a:r>
              <a:rPr lang="en-GB" altLang="en-US" sz="2400" dirty="0">
                <a:solidFill>
                  <a:srgbClr val="FF0000"/>
                </a:solidFill>
              </a:rPr>
              <a:t>new occupations </a:t>
            </a:r>
            <a:r>
              <a:rPr lang="en-GB" altLang="en-US" sz="2400" dirty="0"/>
              <a:t>into emerging economies that have a significant impact on career development processes in these economies.  </a:t>
            </a:r>
          </a:p>
          <a:p>
            <a:endParaRPr lang="en-GB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D0A7C-4FDF-4A9C-AEAD-4D4A6C488520}"/>
              </a:ext>
            </a:extLst>
          </p:cNvPr>
          <p:cNvSpPr txBox="1"/>
          <p:nvPr/>
        </p:nvSpPr>
        <p:spPr>
          <a:xfrm>
            <a:off x="643812" y="177282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Macro Conditions, Trends and Transformations 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Bangladesh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Governance and Development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FCCB-CA89-4C1B-A6AA-70E2E905F7D3}"/>
              </a:ext>
            </a:extLst>
          </p:cNvPr>
          <p:cNvSpPr txBox="1"/>
          <p:nvPr/>
        </p:nvSpPr>
        <p:spPr>
          <a:xfrm>
            <a:off x="654062" y="1141284"/>
            <a:ext cx="77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Asadullah, N., Bhattacharjee, A., (2020). COVID-19, Schooling and Learning. University of Malaya</a:t>
            </a:r>
            <a:r>
              <a:rPr lang="en-IN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E12EF-81E2-4BD0-9DD2-0A47C0048E57}"/>
              </a:ext>
            </a:extLst>
          </p:cNvPr>
          <p:cNvSpPr txBox="1"/>
          <p:nvPr/>
        </p:nvSpPr>
        <p:spPr>
          <a:xfrm>
            <a:off x="5726801" y="2662034"/>
            <a:ext cx="339400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sense of </a:t>
            </a:r>
            <a:r>
              <a:rPr lang="en-US" sz="2400" dirty="0">
                <a:solidFill>
                  <a:srgbClr val="FF0000"/>
                </a:solidFill>
              </a:rPr>
              <a:t>wellbeing </a:t>
            </a:r>
            <a:r>
              <a:rPr lang="en-US" sz="2400" dirty="0"/>
              <a:t>has decreased.</a:t>
            </a:r>
          </a:p>
          <a:p>
            <a:endParaRPr lang="en-US" sz="12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Negative emotions </a:t>
            </a:r>
            <a:r>
              <a:rPr lang="en-US" sz="2400" dirty="0"/>
              <a:t>have increased. </a:t>
            </a:r>
            <a:endParaRPr lang="en-IN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3D056-4CF4-410F-AB3C-1837B110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62" y="2117265"/>
            <a:ext cx="503573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BD5C498-5D1C-409E-AEA5-9C0FB9AAD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>
          <a:xfrm>
            <a:off x="919162" y="631371"/>
            <a:ext cx="7305675" cy="2522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86553-0006-4B85-8714-34F4E880FFDC}"/>
              </a:ext>
            </a:extLst>
          </p:cNvPr>
          <p:cNvSpPr txBox="1"/>
          <p:nvPr/>
        </p:nvSpPr>
        <p:spPr>
          <a:xfrm>
            <a:off x="923731" y="3592286"/>
            <a:ext cx="739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One of the most pervasive and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disruptive </a:t>
            </a:r>
          </a:p>
          <a:p>
            <a:pPr algn="ctr"/>
            <a:r>
              <a:rPr lang="en-US" sz="2400" b="1" dirty="0"/>
              <a:t>macro conditions, we have experienced in our lives</a:t>
            </a:r>
          </a:p>
        </p:txBody>
      </p:sp>
    </p:spTree>
    <p:extLst>
      <p:ext uri="{BB962C8B-B14F-4D97-AF65-F5344CB8AC3E}">
        <p14:creationId xmlns:p14="http://schemas.microsoft.com/office/powerpoint/2010/main" val="394883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526241" y="1859369"/>
            <a:ext cx="8055117" cy="37856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Nationwide survey, to look how pandemic, is affecting schooling and learning opportunity of children. 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Households sampled = 118,838, Total Households surveyed = 52,227.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reached = 59,251, Children age range = 5 to 16 years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surveyed = 8,963.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over time: ASER 2018 to ASER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46853" y="1212979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</p:spTree>
    <p:extLst>
      <p:ext uri="{BB962C8B-B14F-4D97-AF65-F5344CB8AC3E}">
        <p14:creationId xmlns:p14="http://schemas.microsoft.com/office/powerpoint/2010/main" val="293411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105470" y="2387837"/>
            <a:ext cx="4630782" cy="3416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increase in withdrawals from Private schools and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government school enrolment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Could indicate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decision by the parents, due to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stress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caused by the pandemic (Private schools costs are higher; government schools are free)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86A91-CF1C-47B2-8998-34C771D7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" t="43869" r="46781"/>
          <a:stretch/>
        </p:blipFill>
        <p:spPr>
          <a:xfrm>
            <a:off x="529505" y="2610516"/>
            <a:ext cx="3436005" cy="3235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408208" y="1711025"/>
            <a:ext cx="8157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there been a shift in school enrolment and school type?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63FC9B9-95FE-4042-B6CE-555E0B397EAA}"/>
              </a:ext>
            </a:extLst>
          </p:cNvPr>
          <p:cNvSpPr/>
          <p:nvPr/>
        </p:nvSpPr>
        <p:spPr>
          <a:xfrm rot="13078230">
            <a:off x="2067219" y="3768162"/>
            <a:ext cx="1047565" cy="142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8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374642" y="2346716"/>
            <a:ext cx="4173582" cy="36009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2018-2020, there was little change in purchase of other household appliances such as TV or vehicle. </a:t>
            </a:r>
          </a:p>
          <a:p>
            <a:pPr lvl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sharp increase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purchase of smartphones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visible in the data across all SES groups. 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186026" y="1561732"/>
            <a:ext cx="87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efforts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to gain access to online 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9A106-6AEC-4A1C-9641-32014A8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0" y="2156661"/>
            <a:ext cx="338357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454896" y="2156661"/>
            <a:ext cx="4343432" cy="39703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support for about 75% of students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shifted to home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primary responsibility.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 siblings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an important role. 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Help at Home” increases with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Level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186026" y="1561732"/>
            <a:ext cx="87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at Home?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CA63DC-E204-4B5A-8A2F-C05D10AC2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" t="35829" r="54182" b="12920"/>
          <a:stretch/>
        </p:blipFill>
        <p:spPr>
          <a:xfrm>
            <a:off x="345672" y="2156661"/>
            <a:ext cx="4109224" cy="3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>
            <a:extLst>
              <a:ext uri="{FF2B5EF4-FFF2-40B4-BE49-F238E27FC236}">
                <a16:creationId xmlns:a16="http://schemas.microsoft.com/office/drawing/2014/main" id="{7A22E1F0-1740-4B67-9604-496FA85297A6}"/>
              </a:ext>
            </a:extLst>
          </p:cNvPr>
          <p:cNvSpPr txBox="1"/>
          <p:nvPr/>
        </p:nvSpPr>
        <p:spPr>
          <a:xfrm>
            <a:off x="301840" y="246329"/>
            <a:ext cx="8503920" cy="97598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Disruptions in India</a:t>
            </a:r>
          </a:p>
          <a:p>
            <a:pPr lvl="0" algn="ctr"/>
            <a:r>
              <a:rPr lang="en-US" sz="28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Status of Education Report (ASER) 2020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5B07A7C-1F55-4F14-B034-F479E08B5B59}"/>
              </a:ext>
            </a:extLst>
          </p:cNvPr>
          <p:cNvSpPr txBox="1"/>
          <p:nvPr/>
        </p:nvSpPr>
        <p:spPr>
          <a:xfrm>
            <a:off x="4632178" y="2440942"/>
            <a:ext cx="4173582" cy="3416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children received some material at home. </a:t>
            </a:r>
          </a:p>
          <a:p>
            <a:pPr lvl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the main medium (&gt;70%).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not receive any material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had a smartphone.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D26B4-1DFE-4E9F-8068-8AE197C2C144}"/>
              </a:ext>
            </a:extLst>
          </p:cNvPr>
          <p:cNvSpPr txBox="1"/>
          <p:nvPr/>
        </p:nvSpPr>
        <p:spPr>
          <a:xfrm>
            <a:off x="1651045" y="1180680"/>
            <a:ext cx="5850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dirty="0"/>
              <a:t>Trends over time: ASER 2018 to ASER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BBF71-A717-45F7-ACB5-14B3616C6252}"/>
              </a:ext>
            </a:extLst>
          </p:cNvPr>
          <p:cNvSpPr txBox="1"/>
          <p:nvPr/>
        </p:nvSpPr>
        <p:spPr>
          <a:xfrm>
            <a:off x="186026" y="1561732"/>
            <a:ext cx="8771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Sent Home?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6BFA5-0339-4E99-B17B-589F7823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3" y="2362819"/>
            <a:ext cx="3938357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7AB23D-B173-4BE0-9E2C-20EA955C98AD}" vid="{6B3CFAEB-04BE-4F02-9485-BCE4F70DBE3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7AB23D-B173-4BE0-9E2C-20EA955C98AD}" vid="{56F688F7-B205-4625-B655-B98F49F31E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 PPT Template</Template>
  <TotalTime>924</TotalTime>
  <Words>1680</Words>
  <Application>Microsoft Office PowerPoint</Application>
  <PresentationFormat>On-screen Show (4:3)</PresentationFormat>
  <Paragraphs>214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3 The Changing and the Unchanged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gideon arulmani</dc:creator>
  <cp:lastModifiedBy>Ghosh Abhishek</cp:lastModifiedBy>
  <cp:revision>32</cp:revision>
  <dcterms:created xsi:type="dcterms:W3CDTF">2021-10-06T05:49:24Z</dcterms:created>
  <dcterms:modified xsi:type="dcterms:W3CDTF">2021-10-20T16:00:53Z</dcterms:modified>
</cp:coreProperties>
</file>